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9" r:id="rId1"/>
  </p:sld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9" r:id="rId14"/>
    <p:sldId id="268" r:id="rId15"/>
    <p:sldId id="271" r:id="rId16"/>
    <p:sldId id="274" r:id="rId17"/>
    <p:sldId id="273" r:id="rId18"/>
    <p:sldId id="275" r:id="rId19"/>
    <p:sldId id="272"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2" d="100"/>
          <a:sy n="102" d="100"/>
        </p:scale>
        <p:origin x="-640" y="-8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3A33A890-0F78-4203-A65B-06501FFEF8B4}" type="datetimeFigureOut">
              <a:rPr lang="en-US" smtClean="0"/>
              <a:t>6/5/11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2754ED01-E2A0-4C1E-8E21-014B9904157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A33A890-0F78-4203-A65B-06501FFEF8B4}" type="datetimeFigureOut">
              <a:rPr lang="en-US" smtClean="0"/>
              <a:t>6/5/11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0F48A-336D-4193-9656-79DF266B8CF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A33A890-0F78-4203-A65B-06501FFEF8B4}" type="datetimeFigureOut">
              <a:rPr lang="en-US" smtClean="0"/>
              <a:t>6/5/11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0F48A-336D-4193-9656-79DF266B8CF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A33A890-0F78-4203-A65B-06501FFEF8B4}" type="datetimeFigureOut">
              <a:rPr lang="en-US" smtClean="0"/>
              <a:t>6/5/11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0F48A-336D-4193-9656-79DF266B8CF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A33A890-0F78-4203-A65B-06501FFEF8B4}" type="datetimeFigureOut">
              <a:rPr lang="en-US" smtClean="0"/>
              <a:t>6/5/11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0F48A-336D-4193-9656-79DF266B8CF9}"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A33A890-0F78-4203-A65B-06501FFEF8B4}" type="datetimeFigureOut">
              <a:rPr lang="en-US" smtClean="0"/>
              <a:t>6/5/11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0F48A-336D-4193-9656-79DF266B8CF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A33A890-0F78-4203-A65B-06501FFEF8B4}" type="datetimeFigureOut">
              <a:rPr lang="en-US" smtClean="0"/>
              <a:t>6/5/11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E0F48A-336D-4193-9656-79DF266B8CF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3A33A890-0F78-4203-A65B-06501FFEF8B4}" type="datetimeFigureOut">
              <a:rPr lang="en-US" smtClean="0"/>
              <a:t>6/5/11</a:t>
            </a:fld>
            <a:endParaRPr lang="en-US"/>
          </a:p>
        </p:txBody>
      </p:sp>
      <p:sp>
        <p:nvSpPr>
          <p:cNvPr id="8" name="Slide Number Placeholder 7"/>
          <p:cNvSpPr>
            <a:spLocks noGrp="1"/>
          </p:cNvSpPr>
          <p:nvPr>
            <p:ph type="sldNum" sz="quarter" idx="11"/>
          </p:nvPr>
        </p:nvSpPr>
        <p:spPr/>
        <p:txBody>
          <a:bodyPr/>
          <a:lstStyle/>
          <a:p>
            <a:fld id="{C5E0F48A-336D-4193-9656-79DF266B8CF9}"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33A890-0F78-4203-A65B-06501FFEF8B4}" type="datetimeFigureOut">
              <a:rPr lang="en-US" smtClean="0"/>
              <a:t>6/5/11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E0F48A-336D-4193-9656-79DF266B8CF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A33A890-0F78-4203-A65B-06501FFEF8B4}" type="datetimeFigureOut">
              <a:rPr lang="en-US" smtClean="0"/>
              <a:t>6/5/11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156448" y="6422064"/>
            <a:ext cx="762000" cy="365125"/>
          </a:xfrm>
        </p:spPr>
        <p:txBody>
          <a:bodyPr/>
          <a:lstStyle/>
          <a:p>
            <a:fld id="{2754ED01-E2A0-4C1E-8E21-014B99041579}"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Drag picture to placeholder or click icon to add</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3A33A890-0F78-4203-A65B-06501FFEF8B4}" type="datetimeFigureOut">
              <a:rPr lang="en-US" smtClean="0"/>
              <a:t>6/5/11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0F48A-336D-4193-9656-79DF266B8CF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3A33A890-0F78-4203-A65B-06501FFEF8B4}" type="datetimeFigureOut">
              <a:rPr lang="en-US" smtClean="0"/>
              <a:t>6/5/11</a:t>
            </a:fld>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C5E0F48A-336D-4193-9656-79DF266B8CF9}"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790" r:id="rId1"/>
    <p:sldLayoutId id="2147483791" r:id="rId2"/>
    <p:sldLayoutId id="2147483792" r:id="rId3"/>
    <p:sldLayoutId id="2147483793" r:id="rId4"/>
    <p:sldLayoutId id="2147483794" r:id="rId5"/>
    <p:sldLayoutId id="2147483795" r:id="rId6"/>
    <p:sldLayoutId id="2147483796" r:id="rId7"/>
    <p:sldLayoutId id="2147483797" r:id="rId8"/>
    <p:sldLayoutId id="2147483798" r:id="rId9"/>
    <p:sldLayoutId id="2147483799" r:id="rId10"/>
    <p:sldLayoutId id="2147483800"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ee.columbia.edu/~dpwe/e4810/lectures/L11-ctquant-2up.pdf" TargetMode="External"/><Relationship Id="rId4" Type="http://schemas.openxmlformats.org/officeDocument/2006/relationships/hyperlink" Target="http://inst.eecs.berkeley.edu/~ee247/fa05/lectures/L17_2_f05.pdf" TargetMode="External"/><Relationship Id="rId5" Type="http://schemas.openxmlformats.org/officeDocument/2006/relationships/hyperlink" Target="http://en.wikipedia.org/wiki/Low-pass_filter" TargetMode="External"/><Relationship Id="rId6" Type="http://schemas.openxmlformats.org/officeDocument/2006/relationships/hyperlink" Target="http://en.wikipedia.org/wiki/Step_response" TargetMode="External"/><Relationship Id="rId7" Type="http://schemas.openxmlformats.org/officeDocument/2006/relationships/hyperlink" Target="http://en.wikipedia.org/wiki/Reconstruction_filter" TargetMode="External"/><Relationship Id="rId8" Type="http://schemas.openxmlformats.org/officeDocument/2006/relationships/hyperlink" Target="http://en.wikipedia.org/wiki/Analog-to-digital_converter" TargetMode="External"/><Relationship Id="rId9" Type="http://schemas.openxmlformats.org/officeDocument/2006/relationships/hyperlink" Target="http://en.wikipedia.org/wiki/Digital-to-analog_converter" TargetMode="External"/><Relationship Id="rId10" Type="http://schemas.openxmlformats.org/officeDocument/2006/relationships/hyperlink" Target="http://en.wikipedia.org/wiki/Nyquist%E2%80%93Shannon_sampling_theorem" TargetMode="External"/><Relationship Id="rId11" Type="http://schemas.openxmlformats.org/officeDocument/2006/relationships/hyperlink" Target="http://en.wikipedia.org/wiki/Aliasing" TargetMode="External"/><Relationship Id="rId1" Type="http://schemas.openxmlformats.org/officeDocument/2006/relationships/slideLayout" Target="../slideLayouts/slideLayout2.xml"/><Relationship Id="rId2" Type="http://schemas.openxmlformats.org/officeDocument/2006/relationships/hyperlink" Target="http://en.wikipedia.org/wiki/Whittaker%E2%80%93Shannon_interpolation_formula"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Digital to Analog and Analog to Digital Conversion of Audio</a:t>
            </a:r>
            <a:endParaRPr lang="en-US" dirty="0"/>
          </a:p>
        </p:txBody>
      </p:sp>
      <p:sp>
        <p:nvSpPr>
          <p:cNvPr id="3" name="Subtitle 2"/>
          <p:cNvSpPr>
            <a:spLocks noGrp="1"/>
          </p:cNvSpPr>
          <p:nvPr>
            <p:ph type="subTitle" idx="1"/>
          </p:nvPr>
        </p:nvSpPr>
        <p:spPr/>
        <p:txBody>
          <a:bodyPr/>
          <a:lstStyle/>
          <a:p>
            <a:r>
              <a:rPr lang="en-US" dirty="0" smtClean="0"/>
              <a:t>A Dan </a:t>
            </a:r>
            <a:r>
              <a:rPr lang="en-US" dirty="0" err="1" smtClean="0"/>
              <a:t>Turkel</a:t>
            </a:r>
            <a:r>
              <a:rPr lang="en-US" dirty="0" smtClean="0"/>
              <a:t> Production</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 we actually use?</a:t>
            </a:r>
            <a:endParaRPr lang="en-US" dirty="0"/>
          </a:p>
        </p:txBody>
      </p:sp>
      <p:sp>
        <p:nvSpPr>
          <p:cNvPr id="3" name="Content Placeholder 2"/>
          <p:cNvSpPr>
            <a:spLocks noGrp="1"/>
          </p:cNvSpPr>
          <p:nvPr>
            <p:ph idx="1"/>
          </p:nvPr>
        </p:nvSpPr>
        <p:spPr/>
        <p:txBody>
          <a:bodyPr/>
          <a:lstStyle/>
          <a:p>
            <a:r>
              <a:rPr lang="en-US" dirty="0" smtClean="0"/>
              <a:t>CD Quality: 44.1 kHz, signed 16 bit (-32,768 to 32,767), 2 channels</a:t>
            </a:r>
          </a:p>
          <a:p>
            <a:r>
              <a:rPr lang="en-US" dirty="0" smtClean="0"/>
              <a:t>DVD-audio: 192 </a:t>
            </a:r>
            <a:r>
              <a:rPr lang="en-US" dirty="0" err="1" smtClean="0"/>
              <a:t>khz</a:t>
            </a:r>
            <a:r>
              <a:rPr lang="en-US" dirty="0" smtClean="0"/>
              <a:t>, 24 bit, 5.1 channels</a:t>
            </a:r>
          </a:p>
          <a:p>
            <a:r>
              <a:rPr lang="en-US" dirty="0" smtClean="0"/>
              <a:t>Blu-ray: 192 kHz, 24 bit, 8 channels</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Nyquist</a:t>
            </a:r>
            <a:r>
              <a:rPr lang="en-US" dirty="0" smtClean="0"/>
              <a:t> </a:t>
            </a:r>
            <a:r>
              <a:rPr lang="en-US" dirty="0" err="1" smtClean="0"/>
              <a:t>Frequecy</a:t>
            </a:r>
            <a:endParaRPr lang="en-US" dirty="0"/>
          </a:p>
        </p:txBody>
      </p:sp>
      <p:sp>
        <p:nvSpPr>
          <p:cNvPr id="3" name="Content Placeholder 2"/>
          <p:cNvSpPr>
            <a:spLocks noGrp="1"/>
          </p:cNvSpPr>
          <p:nvPr>
            <p:ph idx="1"/>
          </p:nvPr>
        </p:nvSpPr>
        <p:spPr/>
        <p:txBody>
          <a:bodyPr/>
          <a:lstStyle/>
          <a:p>
            <a:r>
              <a:rPr lang="en-US" dirty="0" smtClean="0"/>
              <a:t>The process of turning an analog signal digital creates problems. Take a look at this picture:</a:t>
            </a:r>
            <a:endParaRPr lang="en-US" dirty="0"/>
          </a:p>
        </p:txBody>
      </p:sp>
      <p:pic>
        <p:nvPicPr>
          <p:cNvPr id="4" name="Picture 3" descr="Screen shot 2011-06-05 at 9.09.15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3200400"/>
            <a:ext cx="8382000" cy="3032831"/>
          </a:xfrm>
          <a:prstGeom prst="rect">
            <a:avLst/>
          </a:prstGeom>
        </p:spPr>
      </p:pic>
    </p:spTree>
    <p:extLst>
      <p:ext uri="{BB962C8B-B14F-4D97-AF65-F5344CB8AC3E}">
        <p14:creationId xmlns:p14="http://schemas.microsoft.com/office/powerpoint/2010/main" val="10593829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Nyquist</a:t>
            </a:r>
            <a:r>
              <a:rPr lang="en-US" dirty="0" smtClean="0"/>
              <a:t> Frequency, continued</a:t>
            </a:r>
            <a:endParaRPr lang="en-US" dirty="0"/>
          </a:p>
        </p:txBody>
      </p:sp>
      <p:sp>
        <p:nvSpPr>
          <p:cNvPr id="3" name="Content Placeholder 2"/>
          <p:cNvSpPr>
            <a:spLocks noGrp="1"/>
          </p:cNvSpPr>
          <p:nvPr>
            <p:ph idx="1"/>
          </p:nvPr>
        </p:nvSpPr>
        <p:spPr/>
        <p:txBody>
          <a:bodyPr/>
          <a:lstStyle/>
          <a:p>
            <a:r>
              <a:rPr lang="en-US" dirty="0" smtClean="0"/>
              <a:t>A signal that contains, at its highest frequency, a B Hz wave, can be reconstructed as long as the sampling frequency is greater than 2B Hz.</a:t>
            </a:r>
            <a:endParaRPr lang="en-US" dirty="0"/>
          </a:p>
        </p:txBody>
      </p:sp>
    </p:spTree>
    <p:extLst>
      <p:ext uri="{BB962C8B-B14F-4D97-AF65-F5344CB8AC3E}">
        <p14:creationId xmlns:p14="http://schemas.microsoft.com/office/powerpoint/2010/main" val="20498093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Anti-aliasing filter</a:t>
            </a:r>
            <a:endParaRPr lang="en-US" dirty="0"/>
          </a:p>
        </p:txBody>
      </p:sp>
      <p:sp>
        <p:nvSpPr>
          <p:cNvPr id="3" name="Content Placeholder 2"/>
          <p:cNvSpPr>
            <a:spLocks noGrp="1"/>
          </p:cNvSpPr>
          <p:nvPr>
            <p:ph idx="1"/>
          </p:nvPr>
        </p:nvSpPr>
        <p:spPr/>
        <p:txBody>
          <a:bodyPr>
            <a:normAutofit fontScale="92500"/>
          </a:bodyPr>
          <a:lstStyle/>
          <a:p>
            <a:r>
              <a:rPr lang="en-US" dirty="0" smtClean="0"/>
              <a:t>Before a signal goes through an ADC it as to be </a:t>
            </a:r>
            <a:r>
              <a:rPr lang="en-US" dirty="0" err="1" smtClean="0"/>
              <a:t>antialiased</a:t>
            </a:r>
            <a:r>
              <a:rPr lang="en-US" dirty="0" smtClean="0"/>
              <a:t>. An antialiasing filter reduces the amplitude of waves in the signal above a cutoff frequency (this is called a low-pass filter). This makes the </a:t>
            </a:r>
            <a:r>
              <a:rPr lang="en-US" dirty="0" err="1" smtClean="0"/>
              <a:t>Nyquist</a:t>
            </a:r>
            <a:r>
              <a:rPr lang="en-US" dirty="0" smtClean="0"/>
              <a:t> Frequency lower (since the highest frequency in the sample is lower) so it can be sampled at a smaller (more feasible) rate without aliasing (creating the wrong sound by sampling at a poor rate).</a:t>
            </a:r>
            <a:endParaRPr lang="en-US" dirty="0"/>
          </a:p>
        </p:txBody>
      </p:sp>
    </p:spTree>
    <p:extLst>
      <p:ext uri="{BB962C8B-B14F-4D97-AF65-F5344CB8AC3E}">
        <p14:creationId xmlns:p14="http://schemas.microsoft.com/office/powerpoint/2010/main" val="35368472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Reconstruction the signal: digital-to-analog</a:t>
            </a:r>
            <a:endParaRPr lang="en-US" dirty="0"/>
          </a:p>
        </p:txBody>
      </p:sp>
      <p:sp>
        <p:nvSpPr>
          <p:cNvPr id="3" name="Content Placeholder 2"/>
          <p:cNvSpPr>
            <a:spLocks noGrp="1"/>
          </p:cNvSpPr>
          <p:nvPr>
            <p:ph idx="1"/>
          </p:nvPr>
        </p:nvSpPr>
        <p:spPr/>
        <p:txBody>
          <a:bodyPr/>
          <a:lstStyle/>
          <a:p>
            <a:r>
              <a:rPr lang="en-US" dirty="0" smtClean="0"/>
              <a:t>You can reconstruct an analog signal perfectly from a digital signal if you’re smart about it.</a:t>
            </a:r>
          </a:p>
          <a:p>
            <a:r>
              <a:rPr lang="en-US" dirty="0" smtClean="0"/>
              <a:t>You use a </a:t>
            </a:r>
            <a:r>
              <a:rPr lang="en-US" i="1" dirty="0" smtClean="0"/>
              <a:t>reconstruction </a:t>
            </a:r>
            <a:r>
              <a:rPr lang="en-US" dirty="0" smtClean="0"/>
              <a:t>filter (which is basically the same as an antialiasing filter) on the output of the DAC. This stops aliasing from occurring when the digital signal is interpolated into a smooth curve.</a:t>
            </a:r>
            <a:endParaRPr lang="en-US" dirty="0"/>
          </a:p>
        </p:txBody>
      </p:sp>
    </p:spTree>
    <p:extLst>
      <p:ext uri="{BB962C8B-B14F-4D97-AF65-F5344CB8AC3E}">
        <p14:creationId xmlns:p14="http://schemas.microsoft.com/office/powerpoint/2010/main" val="13179357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Whittaker-Shannon Interpolation</a:t>
            </a:r>
            <a:endParaRPr lang="en-US" dirty="0"/>
          </a:p>
        </p:txBody>
      </p:sp>
      <p:sp>
        <p:nvSpPr>
          <p:cNvPr id="3" name="Content Placeholder 2"/>
          <p:cNvSpPr>
            <a:spLocks noGrp="1"/>
          </p:cNvSpPr>
          <p:nvPr>
            <p:ph idx="1"/>
          </p:nvPr>
        </p:nvSpPr>
        <p:spPr/>
        <p:txBody>
          <a:bodyPr>
            <a:normAutofit/>
          </a:bodyPr>
          <a:lstStyle/>
          <a:p>
            <a:r>
              <a:rPr lang="en-US" dirty="0" smtClean="0"/>
              <a:t>This shows why we can recreate the signal.</a:t>
            </a:r>
          </a:p>
          <a:p>
            <a:endParaRPr lang="en-US" dirty="0"/>
          </a:p>
          <a:p>
            <a:endParaRPr lang="en-US" dirty="0" smtClean="0"/>
          </a:p>
          <a:p>
            <a:r>
              <a:rPr lang="en-US" dirty="0" smtClean="0"/>
              <a:t>x(t) represents a continuous signal that we construct, x[n] represents the discrete signal we’re using, t is time, n is the nth sample of the discrete signal, and T is the length of each sample.</a:t>
            </a:r>
            <a:endParaRPr lang="en-US" dirty="0"/>
          </a:p>
          <a:p>
            <a:endParaRPr lang="en-US" dirty="0" smtClean="0"/>
          </a:p>
          <a:p>
            <a:endParaRPr lang="en-US" dirty="0" smtClean="0"/>
          </a:p>
          <a:p>
            <a:endParaRPr lang="en-US" dirty="0" smtClean="0"/>
          </a:p>
          <a:p>
            <a:endParaRPr lang="en-US" dirty="0"/>
          </a:p>
          <a:p>
            <a:endParaRPr lang="en-US" dirty="0" smtClean="0"/>
          </a:p>
        </p:txBody>
      </p:sp>
      <p:pic>
        <p:nvPicPr>
          <p:cNvPr id="4" name="Picture 3"/>
          <p:cNvPicPr>
            <a:picLocks noChangeAspect="1"/>
          </p:cNvPicPr>
          <p:nvPr/>
        </p:nvPicPr>
        <p:blipFill>
          <a:blip r:embed="rId2"/>
          <a:stretch>
            <a:fillRect/>
          </a:stretch>
        </p:blipFill>
        <p:spPr>
          <a:xfrm>
            <a:off x="3683000" y="3213100"/>
            <a:ext cx="1778000" cy="431800"/>
          </a:xfrm>
          <a:prstGeom prst="rect">
            <a:avLst/>
          </a:prstGeom>
        </p:spPr>
      </p:pic>
      <p:pic>
        <p:nvPicPr>
          <p:cNvPr id="5" name="Picture 4"/>
          <p:cNvPicPr>
            <a:picLocks noChangeAspect="1"/>
          </p:cNvPicPr>
          <p:nvPr/>
        </p:nvPicPr>
        <p:blipFill>
          <a:blip r:embed="rId2"/>
          <a:stretch>
            <a:fillRect/>
          </a:stretch>
        </p:blipFill>
        <p:spPr>
          <a:xfrm>
            <a:off x="3683000" y="3213100"/>
            <a:ext cx="1778000" cy="431800"/>
          </a:xfrm>
          <a:prstGeom prst="rect">
            <a:avLst/>
          </a:prstGeom>
        </p:spPr>
      </p:pic>
      <p:pic>
        <p:nvPicPr>
          <p:cNvPr id="7" name="Picture 6" descr="Untitled-1.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57400" y="2514600"/>
            <a:ext cx="5105400" cy="1104900"/>
          </a:xfrm>
          <a:prstGeom prst="rect">
            <a:avLst/>
          </a:prstGeom>
        </p:spPr>
      </p:pic>
    </p:spTree>
    <p:extLst>
      <p:ext uri="{BB962C8B-B14F-4D97-AF65-F5344CB8AC3E}">
        <p14:creationId xmlns:p14="http://schemas.microsoft.com/office/powerpoint/2010/main" val="2953526785"/>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do we do it?</a:t>
            </a:r>
            <a:endParaRPr lang="en-US" dirty="0"/>
          </a:p>
        </p:txBody>
      </p:sp>
      <p:sp>
        <p:nvSpPr>
          <p:cNvPr id="3" name="Content Placeholder 2"/>
          <p:cNvSpPr>
            <a:spLocks noGrp="1"/>
          </p:cNvSpPr>
          <p:nvPr>
            <p:ph idx="1"/>
          </p:nvPr>
        </p:nvSpPr>
        <p:spPr>
          <a:xfrm>
            <a:off x="457200" y="1600200"/>
            <a:ext cx="7467600" cy="4953000"/>
          </a:xfrm>
        </p:spPr>
        <p:txBody>
          <a:bodyPr>
            <a:normAutofit fontScale="92500" lnSpcReduction="10000"/>
          </a:bodyPr>
          <a:lstStyle/>
          <a:p>
            <a:r>
              <a:rPr lang="en-US" dirty="0" smtClean="0"/>
              <a:t>The low pass filter does it.</a:t>
            </a:r>
          </a:p>
          <a:p>
            <a:r>
              <a:rPr lang="en-US" dirty="0" smtClean="0"/>
              <a:t>This is unacceptable:</a:t>
            </a:r>
          </a:p>
          <a:p>
            <a:endParaRPr lang="en-US" dirty="0"/>
          </a:p>
          <a:p>
            <a:endParaRPr lang="en-US" dirty="0" smtClean="0"/>
          </a:p>
          <a:p>
            <a:endParaRPr lang="en-US" dirty="0"/>
          </a:p>
          <a:p>
            <a:endParaRPr lang="en-US" dirty="0" smtClean="0"/>
          </a:p>
          <a:p>
            <a:endParaRPr lang="en-US" dirty="0"/>
          </a:p>
          <a:p>
            <a:r>
              <a:rPr lang="en-US" dirty="0" smtClean="0"/>
              <a:t>So instead we smooth it by cutting high frequency so we can smoothly follow the new signal.</a:t>
            </a:r>
            <a:endParaRPr lang="en-US" dirty="0"/>
          </a:p>
        </p:txBody>
      </p:sp>
      <p:pic>
        <p:nvPicPr>
          <p:cNvPr id="5" name="Picture 4" descr="File-High accuracy settling time measurements figure 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19400" y="2743200"/>
            <a:ext cx="3200400" cy="2332292"/>
          </a:xfrm>
          <a:prstGeom prst="rect">
            <a:avLst/>
          </a:prstGeom>
        </p:spPr>
      </p:pic>
    </p:spTree>
    <p:extLst>
      <p:ext uri="{BB962C8B-B14F-4D97-AF65-F5344CB8AC3E}">
        <p14:creationId xmlns:p14="http://schemas.microsoft.com/office/powerpoint/2010/main" val="9866244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Full process</a:t>
            </a:r>
            <a:endParaRPr lang="en-US" dirty="0"/>
          </a:p>
        </p:txBody>
      </p:sp>
      <p:pic>
        <p:nvPicPr>
          <p:cNvPr id="4" name="Content Placeholder 3" descr="Screen shot 2011-06-05 at 10.10.45 PM.png"/>
          <p:cNvPicPr>
            <a:picLocks noGrp="1" noChangeAspect="1"/>
          </p:cNvPicPr>
          <p:nvPr>
            <p:ph idx="1"/>
          </p:nvPr>
        </p:nvPicPr>
        <p:blipFill>
          <a:blip r:embed="rId2">
            <a:extLst>
              <a:ext uri="{28A0092B-C50C-407E-A947-70E740481C1C}">
                <a14:useLocalDpi xmlns:a14="http://schemas.microsoft.com/office/drawing/2010/main" val="0"/>
              </a:ext>
            </a:extLst>
          </a:blip>
          <a:srcRect t="11081" b="11081"/>
          <a:stretch>
            <a:fillRect/>
          </a:stretch>
        </p:blipFill>
        <p:spPr/>
      </p:pic>
    </p:spTree>
    <p:extLst>
      <p:ext uri="{BB962C8B-B14F-4D97-AF65-F5344CB8AC3E}">
        <p14:creationId xmlns:p14="http://schemas.microsoft.com/office/powerpoint/2010/main" val="28968283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END</a:t>
            </a:r>
            <a:endParaRPr lang="en-US" dirty="0"/>
          </a:p>
        </p:txBody>
      </p:sp>
      <p:sp>
        <p:nvSpPr>
          <p:cNvPr id="3" name="Content Placeholder 2"/>
          <p:cNvSpPr>
            <a:spLocks noGrp="1"/>
          </p:cNvSpPr>
          <p:nvPr>
            <p:ph idx="1"/>
          </p:nvPr>
        </p:nvSpPr>
        <p:spPr/>
        <p:txBody>
          <a:bodyPr/>
          <a:lstStyle/>
          <a:p>
            <a:r>
              <a:rPr lang="en-US" dirty="0" smtClean="0"/>
              <a:t>PEACE</a:t>
            </a:r>
            <a:endParaRPr lang="en-US" dirty="0"/>
          </a:p>
        </p:txBody>
      </p:sp>
    </p:spTree>
    <p:extLst>
      <p:ext uri="{BB962C8B-B14F-4D97-AF65-F5344CB8AC3E}">
        <p14:creationId xmlns:p14="http://schemas.microsoft.com/office/powerpoint/2010/main" val="15704786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Works Cited</a:t>
            </a:r>
            <a:endParaRPr lang="en-US" dirty="0"/>
          </a:p>
        </p:txBody>
      </p:sp>
      <p:sp>
        <p:nvSpPr>
          <p:cNvPr id="3" name="Content Placeholder 2"/>
          <p:cNvSpPr>
            <a:spLocks noGrp="1"/>
          </p:cNvSpPr>
          <p:nvPr>
            <p:ph idx="1"/>
          </p:nvPr>
        </p:nvSpPr>
        <p:spPr/>
        <p:txBody>
          <a:bodyPr>
            <a:normAutofit fontScale="70000" lnSpcReduction="20000"/>
          </a:bodyPr>
          <a:lstStyle/>
          <a:p>
            <a:r>
              <a:rPr lang="is-IS" dirty="0">
                <a:hlinkClick r:id="rId2"/>
              </a:rPr>
              <a:t>http://en.wikipedia.org/wiki/Whittaker%E2%80%</a:t>
            </a:r>
            <a:r>
              <a:rPr lang="is-IS" dirty="0" smtClean="0">
                <a:hlinkClick r:id="rId2"/>
              </a:rPr>
              <a:t>93Shannon_interpolation_formula</a:t>
            </a:r>
            <a:endParaRPr lang="is-IS" dirty="0" smtClean="0"/>
          </a:p>
          <a:p>
            <a:r>
              <a:rPr lang="en-US" dirty="0">
                <a:hlinkClick r:id="rId3"/>
              </a:rPr>
              <a:t>http://www.ee.columbia.edu/~dpwe/e4810/lectures/L11-ctquant-</a:t>
            </a:r>
            <a:r>
              <a:rPr lang="en-US" dirty="0" smtClean="0">
                <a:hlinkClick r:id="rId3"/>
              </a:rPr>
              <a:t>2up.pdf</a:t>
            </a:r>
            <a:endParaRPr lang="en-US" dirty="0" smtClean="0"/>
          </a:p>
          <a:p>
            <a:r>
              <a:rPr lang="hu-HU" dirty="0">
                <a:hlinkClick r:id="rId4"/>
              </a:rPr>
              <a:t>http://inst.eecs.berkeley.edu/~ee247/fa05/lectures/L17_2_f05.</a:t>
            </a:r>
            <a:r>
              <a:rPr lang="hu-HU" dirty="0" smtClean="0">
                <a:hlinkClick r:id="rId4"/>
              </a:rPr>
              <a:t>pdf</a:t>
            </a:r>
            <a:endParaRPr lang="hu-HU" dirty="0" smtClean="0"/>
          </a:p>
          <a:p>
            <a:r>
              <a:rPr lang="pl-PL" dirty="0">
                <a:hlinkClick r:id="rId5"/>
              </a:rPr>
              <a:t>http://en.wikipedia.org/wiki/Low-</a:t>
            </a:r>
            <a:r>
              <a:rPr lang="pl-PL" dirty="0" smtClean="0">
                <a:hlinkClick r:id="rId5"/>
              </a:rPr>
              <a:t>pass_filter</a:t>
            </a:r>
            <a:endParaRPr lang="pl-PL" dirty="0" smtClean="0"/>
          </a:p>
          <a:p>
            <a:r>
              <a:rPr lang="pl-PL" dirty="0">
                <a:hlinkClick r:id="rId6"/>
              </a:rPr>
              <a:t>http://</a:t>
            </a:r>
            <a:r>
              <a:rPr lang="pl-PL" dirty="0" err="1">
                <a:hlinkClick r:id="rId6"/>
              </a:rPr>
              <a:t>en.wikipedia.org</a:t>
            </a:r>
            <a:r>
              <a:rPr lang="pl-PL" dirty="0">
                <a:hlinkClick r:id="rId6"/>
              </a:rPr>
              <a:t>/</a:t>
            </a:r>
            <a:r>
              <a:rPr lang="pl-PL" dirty="0" err="1">
                <a:hlinkClick r:id="rId6"/>
              </a:rPr>
              <a:t>wiki</a:t>
            </a:r>
            <a:r>
              <a:rPr lang="pl-PL" dirty="0">
                <a:hlinkClick r:id="rId6"/>
              </a:rPr>
              <a:t>/</a:t>
            </a:r>
            <a:r>
              <a:rPr lang="pl-PL" dirty="0" err="1">
                <a:hlinkClick r:id="rId6"/>
              </a:rPr>
              <a:t>Step_response</a:t>
            </a:r>
            <a:endParaRPr lang="pl-PL" dirty="0"/>
          </a:p>
          <a:p>
            <a:r>
              <a:rPr lang="en-US" dirty="0">
                <a:hlinkClick r:id="rId7"/>
              </a:rPr>
              <a:t>http://en.wikipedia.org/wiki/</a:t>
            </a:r>
            <a:r>
              <a:rPr lang="en-US" dirty="0" smtClean="0">
                <a:hlinkClick r:id="rId7"/>
              </a:rPr>
              <a:t>Reconstruction_filter</a:t>
            </a:r>
            <a:endParaRPr lang="en-US" dirty="0" smtClean="0"/>
          </a:p>
          <a:p>
            <a:r>
              <a:rPr lang="pl-PL" dirty="0">
                <a:hlinkClick r:id="rId8"/>
              </a:rPr>
              <a:t>http://en.wikipedia.org/wiki/Analog-to-</a:t>
            </a:r>
            <a:r>
              <a:rPr lang="pl-PL" dirty="0" smtClean="0">
                <a:hlinkClick r:id="rId8"/>
              </a:rPr>
              <a:t>digital_converter</a:t>
            </a:r>
            <a:endParaRPr lang="pl-PL" dirty="0" smtClean="0"/>
          </a:p>
          <a:p>
            <a:r>
              <a:rPr lang="pl-PL" dirty="0">
                <a:hlinkClick r:id="rId9"/>
              </a:rPr>
              <a:t>http://en.wikipedia.org/wiki/Digital-to-</a:t>
            </a:r>
            <a:r>
              <a:rPr lang="pl-PL" dirty="0" smtClean="0">
                <a:hlinkClick r:id="rId9"/>
              </a:rPr>
              <a:t>analog_converter</a:t>
            </a:r>
            <a:endParaRPr lang="pl-PL" dirty="0" smtClean="0"/>
          </a:p>
          <a:p>
            <a:r>
              <a:rPr lang="en-US" dirty="0">
                <a:hlinkClick r:id="rId10"/>
              </a:rPr>
              <a:t>http://en.wikipedia.org/wiki/Nyquist%E2%80%</a:t>
            </a:r>
            <a:r>
              <a:rPr lang="en-US" dirty="0" smtClean="0">
                <a:hlinkClick r:id="rId10"/>
              </a:rPr>
              <a:t>93Shannon_sampling_theorem</a:t>
            </a:r>
            <a:endParaRPr lang="en-US" dirty="0" smtClean="0"/>
          </a:p>
          <a:p>
            <a:r>
              <a:rPr lang="pl-PL" dirty="0">
                <a:hlinkClick r:id="rId11"/>
              </a:rPr>
              <a:t>http://en.wikipedia.org/wiki/</a:t>
            </a:r>
            <a:r>
              <a:rPr lang="pl-PL" smtClean="0">
                <a:hlinkClick r:id="rId11"/>
              </a:rPr>
              <a:t>Aliasing</a:t>
            </a:r>
            <a:endParaRPr lang="pl-PL" smtClean="0"/>
          </a:p>
        </p:txBody>
      </p:sp>
    </p:spTree>
    <p:extLst>
      <p:ext uri="{BB962C8B-B14F-4D97-AF65-F5344CB8AC3E}">
        <p14:creationId xmlns:p14="http://schemas.microsoft.com/office/powerpoint/2010/main" val="14547290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sound?</a:t>
            </a:r>
            <a:endParaRPr lang="en-US" dirty="0"/>
          </a:p>
        </p:txBody>
      </p:sp>
      <p:sp>
        <p:nvSpPr>
          <p:cNvPr id="3" name="Content Placeholder 2"/>
          <p:cNvSpPr>
            <a:spLocks noGrp="1"/>
          </p:cNvSpPr>
          <p:nvPr>
            <p:ph idx="1"/>
          </p:nvPr>
        </p:nvSpPr>
        <p:spPr/>
        <p:txBody>
          <a:bodyPr/>
          <a:lstStyle/>
          <a:p>
            <a:r>
              <a:rPr lang="en-US" dirty="0" smtClean="0"/>
              <a:t>Sound is a wave of pressure oscillation. Sound is measured in amplitude (the height of the wave, how loud it is) and frequency (how often the wave completes a cycle, it’s tone).</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an analog signal?</a:t>
            </a:r>
            <a:endParaRPr lang="en-US" dirty="0"/>
          </a:p>
        </p:txBody>
      </p:sp>
      <p:sp>
        <p:nvSpPr>
          <p:cNvPr id="3" name="Content Placeholder 2"/>
          <p:cNvSpPr>
            <a:spLocks noGrp="1"/>
          </p:cNvSpPr>
          <p:nvPr>
            <p:ph idx="1"/>
          </p:nvPr>
        </p:nvSpPr>
        <p:spPr/>
        <p:txBody>
          <a:bodyPr/>
          <a:lstStyle/>
          <a:p>
            <a:r>
              <a:rPr lang="en-US" dirty="0" smtClean="0"/>
              <a:t>A continuous signal with a time varying variable. They have an infinite resolution, which is to say, since they are completely continuous, any point in time on the wave has its own value X(t). Additionally, X(t) can be any value.</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digital signal?</a:t>
            </a:r>
            <a:endParaRPr lang="en-US" dirty="0"/>
          </a:p>
        </p:txBody>
      </p:sp>
      <p:sp>
        <p:nvSpPr>
          <p:cNvPr id="3" name="Content Placeholder 2"/>
          <p:cNvSpPr>
            <a:spLocks noGrp="1"/>
          </p:cNvSpPr>
          <p:nvPr>
            <p:ph idx="1"/>
          </p:nvPr>
        </p:nvSpPr>
        <p:spPr/>
        <p:txBody>
          <a:bodyPr/>
          <a:lstStyle/>
          <a:p>
            <a:r>
              <a:rPr lang="en-US" dirty="0" smtClean="0"/>
              <a:t>A stream of data (usually in binary) that represents a series of </a:t>
            </a:r>
            <a:r>
              <a:rPr lang="en-US" b="1" dirty="0" smtClean="0"/>
              <a:t>discrete</a:t>
            </a:r>
            <a:r>
              <a:rPr lang="en-US" dirty="0" smtClean="0"/>
              <a:t> values. Time is represented in discrete values and each time can only have an X[n] value that is part of a certain set.</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Analog to digital conversion</a:t>
            </a:r>
            <a:endParaRPr lang="en-US" dirty="0"/>
          </a:p>
        </p:txBody>
      </p:sp>
      <p:sp>
        <p:nvSpPr>
          <p:cNvPr id="3" name="Content Placeholder 2"/>
          <p:cNvSpPr>
            <a:spLocks noGrp="1"/>
          </p:cNvSpPr>
          <p:nvPr>
            <p:ph idx="1"/>
          </p:nvPr>
        </p:nvSpPr>
        <p:spPr/>
        <p:txBody>
          <a:bodyPr>
            <a:normAutofit/>
          </a:bodyPr>
          <a:lstStyle/>
          <a:p>
            <a:r>
              <a:rPr lang="en-US" dirty="0" smtClean="0"/>
              <a:t>This is the process of taking an analog wave of sound and turning it into a data stream. </a:t>
            </a:r>
            <a:endParaRPr lang="en-US" dirty="0"/>
          </a:p>
          <a:p>
            <a:r>
              <a:rPr lang="en-US" dirty="0" smtClean="0"/>
              <a:t>A major problem comes up though: each value of the function X has to be encoded in binary. That means it takes up memory to store sound files, but how much? How do we keep that amount of memory reasonably low?</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rate</a:t>
            </a:r>
            <a:endParaRPr lang="en-US" dirty="0"/>
          </a:p>
        </p:txBody>
      </p:sp>
      <p:sp>
        <p:nvSpPr>
          <p:cNvPr id="3" name="Content Placeholder 2"/>
          <p:cNvSpPr>
            <a:spLocks noGrp="1"/>
          </p:cNvSpPr>
          <p:nvPr>
            <p:ph idx="1"/>
          </p:nvPr>
        </p:nvSpPr>
        <p:spPr/>
        <p:txBody>
          <a:bodyPr>
            <a:normAutofit lnSpcReduction="10000"/>
          </a:bodyPr>
          <a:lstStyle/>
          <a:p>
            <a:r>
              <a:rPr lang="en-US" dirty="0" smtClean="0"/>
              <a:t>Well one thing is that we can’t have an infinite amount of values like a continuous signal. So we </a:t>
            </a:r>
            <a:r>
              <a:rPr lang="en-US" i="1" dirty="0" smtClean="0"/>
              <a:t>sample </a:t>
            </a:r>
            <a:r>
              <a:rPr lang="en-US" dirty="0" smtClean="0"/>
              <a:t>the signal so that we only store an X value at certain time intervals. So if we are using a sampling rate of 10 </a:t>
            </a:r>
            <a:r>
              <a:rPr lang="en-US" dirty="0"/>
              <a:t>H</a:t>
            </a:r>
            <a:r>
              <a:rPr lang="en-US" dirty="0" smtClean="0"/>
              <a:t>z (ten times a second) we would have ten binary values for each second of audio instead of an infinite amount of samples for one second (not possible).</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Bit depth</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But that’s not the only problem. How big can each value be? It’s not possible to have space for </a:t>
            </a:r>
            <a:r>
              <a:rPr lang="en-US" i="1" dirty="0" smtClean="0"/>
              <a:t>any</a:t>
            </a:r>
            <a:r>
              <a:rPr lang="en-US" dirty="0" smtClean="0"/>
              <a:t> possible value. So we </a:t>
            </a:r>
            <a:r>
              <a:rPr lang="en-US" i="1" dirty="0" smtClean="0"/>
              <a:t>quantize</a:t>
            </a:r>
            <a:r>
              <a:rPr lang="en-US" dirty="0" smtClean="0"/>
              <a:t> the values, we assign them to values in a discrete set.</a:t>
            </a:r>
          </a:p>
          <a:p>
            <a:r>
              <a:rPr lang="en-US" dirty="0" smtClean="0"/>
              <a:t>Each value needs to be the same amount of digits so if 1 and 10101 are both possible values, we need to represent them as 00001 and 10101, if 101010 is also a possible value, we need to use 000001, 010101 and 101010. So if the value can be any binary number, a value of one would have to be preceded by an infinite number of zeroes, and this would take infinite memory, so that’s not possible.</a:t>
            </a:r>
          </a:p>
          <a:p>
            <a:r>
              <a:rPr lang="en-US" dirty="0" smtClean="0"/>
              <a:t>Instead, we limit the number of values possible. If the greatest value is 111111, then it goes from 000000, 000001, 000010 up to 111111 and each value takes up exactly 6 bits.</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Summed up</a:t>
            </a:r>
            <a:endParaRPr lang="en-US" dirty="0"/>
          </a:p>
        </p:txBody>
      </p:sp>
      <p:sp>
        <p:nvSpPr>
          <p:cNvPr id="3" name="Content Placeholder 2"/>
          <p:cNvSpPr>
            <a:spLocks noGrp="1"/>
          </p:cNvSpPr>
          <p:nvPr>
            <p:ph idx="1"/>
          </p:nvPr>
        </p:nvSpPr>
        <p:spPr/>
        <p:txBody>
          <a:bodyPr>
            <a:normAutofit/>
          </a:bodyPr>
          <a:lstStyle/>
          <a:p>
            <a:r>
              <a:rPr lang="en-US" dirty="0" smtClean="0"/>
              <a:t>So the basic principal of analog to digital conversion is limiting the amount of times we sample the audio and take a value and limiting what possible values each time could have.</a:t>
            </a:r>
          </a:p>
          <a:p>
            <a:r>
              <a:rPr lang="en-US" dirty="0" smtClean="0"/>
              <a:t>Can you figure out how big 3 minutes of mono audio at 100 </a:t>
            </a:r>
            <a:r>
              <a:rPr lang="en-US" dirty="0"/>
              <a:t>H</a:t>
            </a:r>
            <a:r>
              <a:rPr lang="en-US" dirty="0" smtClean="0"/>
              <a:t>z and 8 bit depth is?</a:t>
            </a:r>
          </a:p>
          <a:p>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a:t>
            </a:r>
            <a:endParaRPr lang="en-US" dirty="0"/>
          </a:p>
        </p:txBody>
      </p:sp>
      <p:sp>
        <p:nvSpPr>
          <p:cNvPr id="3" name="Content Placeholder 2"/>
          <p:cNvSpPr>
            <a:spLocks noGrp="1"/>
          </p:cNvSpPr>
          <p:nvPr>
            <p:ph idx="1"/>
          </p:nvPr>
        </p:nvSpPr>
        <p:spPr/>
        <p:txBody>
          <a:bodyPr/>
          <a:lstStyle/>
          <a:p>
            <a:r>
              <a:rPr lang="en-US" dirty="0" smtClean="0"/>
              <a:t>3 minutes * 60 seconds * 100 samples per second * 8 bits per sample = 144,000 bits or 18,000 bytes (there are 8 bits in a byte, cool!)</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ゴシック"/>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Technic.thmx</Template>
  <TotalTime>142</TotalTime>
  <Words>1056</Words>
  <Application>Microsoft Macintosh PowerPoint</Application>
  <PresentationFormat>On-screen Show (4:3)</PresentationFormat>
  <Paragraphs>66</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Technic</vt:lpstr>
      <vt:lpstr>Digital to Analog and Analog to Digital Conversion of Audio</vt:lpstr>
      <vt:lpstr>What is sound?</vt:lpstr>
      <vt:lpstr>What is an analog signal?</vt:lpstr>
      <vt:lpstr>What is a digital signal?</vt:lpstr>
      <vt:lpstr>Analog to digital conversion</vt:lpstr>
      <vt:lpstr>Sample rate</vt:lpstr>
      <vt:lpstr>Bit depth</vt:lpstr>
      <vt:lpstr>Summed up</vt:lpstr>
      <vt:lpstr>Answer</vt:lpstr>
      <vt:lpstr>What do we actually use?</vt:lpstr>
      <vt:lpstr>Nyquist Frequecy</vt:lpstr>
      <vt:lpstr>Nyquist Frequency, continued</vt:lpstr>
      <vt:lpstr>Anti-aliasing filter</vt:lpstr>
      <vt:lpstr>Reconstruction the signal: digital-to-analog</vt:lpstr>
      <vt:lpstr>Whittaker-Shannon Interpolation</vt:lpstr>
      <vt:lpstr>How do we do it?</vt:lpstr>
      <vt:lpstr>Full process</vt:lpstr>
      <vt:lpstr>THE END</vt:lpstr>
      <vt:lpstr>Works Cited</vt:lpstr>
    </vt:vector>
  </TitlesOfParts>
  <Company>CCSD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to Analog and Analog to Digital Conversion of Audio</dc:title>
  <dc:creator>Dan Turkel</dc:creator>
  <cp:lastModifiedBy>Dan Turkel</cp:lastModifiedBy>
  <cp:revision>17</cp:revision>
  <dcterms:created xsi:type="dcterms:W3CDTF">2011-06-02T16:14:01Z</dcterms:created>
  <dcterms:modified xsi:type="dcterms:W3CDTF">2011-06-06T02:34:35Z</dcterms:modified>
</cp:coreProperties>
</file>